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525" r:id="rId2"/>
    <p:sldId id="257" r:id="rId3"/>
    <p:sldId id="259" r:id="rId4"/>
    <p:sldId id="260" r:id="rId5"/>
    <p:sldId id="262" r:id="rId6"/>
    <p:sldId id="263" r:id="rId7"/>
    <p:sldId id="264" r:id="rId8"/>
    <p:sldId id="277" r:id="rId9"/>
    <p:sldId id="527" r:id="rId10"/>
    <p:sldId id="555" r:id="rId11"/>
    <p:sldId id="317" r:id="rId12"/>
    <p:sldId id="556" r:id="rId13"/>
    <p:sldId id="528" r:id="rId14"/>
    <p:sldId id="557" r:id="rId15"/>
    <p:sldId id="549" r:id="rId16"/>
    <p:sldId id="342" r:id="rId17"/>
    <p:sldId id="258" r:id="rId18"/>
    <p:sldId id="343" r:id="rId19"/>
    <p:sldId id="558" r:id="rId20"/>
    <p:sldId id="485" r:id="rId21"/>
    <p:sldId id="478" r:id="rId22"/>
    <p:sldId id="576" r:id="rId23"/>
    <p:sldId id="444" r:id="rId24"/>
    <p:sldId id="445" r:id="rId25"/>
    <p:sldId id="465" r:id="rId26"/>
    <p:sldId id="358" r:id="rId27"/>
    <p:sldId id="588" r:id="rId28"/>
    <p:sldId id="270" r:id="rId29"/>
    <p:sldId id="526" r:id="rId30"/>
    <p:sldId id="529" r:id="rId31"/>
    <p:sldId id="565" r:id="rId32"/>
    <p:sldId id="450" r:id="rId33"/>
    <p:sldId id="448" r:id="rId34"/>
    <p:sldId id="596" r:id="rId35"/>
    <p:sldId id="449" r:id="rId36"/>
    <p:sldId id="566" r:id="rId37"/>
    <p:sldId id="532" r:id="rId38"/>
    <p:sldId id="395" r:id="rId39"/>
    <p:sldId id="394" r:id="rId40"/>
    <p:sldId id="396" r:id="rId41"/>
    <p:sldId id="398" r:id="rId42"/>
    <p:sldId id="416" r:id="rId43"/>
    <p:sldId id="486" r:id="rId44"/>
    <p:sldId id="420" r:id="rId45"/>
    <p:sldId id="421" r:id="rId46"/>
    <p:sldId id="424" r:id="rId47"/>
    <p:sldId id="422" r:id="rId48"/>
    <p:sldId id="291" r:id="rId49"/>
    <p:sldId id="533" r:id="rId50"/>
    <p:sldId id="386" r:id="rId51"/>
    <p:sldId id="387" r:id="rId52"/>
    <p:sldId id="561" r:id="rId53"/>
    <p:sldId id="388" r:id="rId54"/>
    <p:sldId id="293" r:id="rId55"/>
    <p:sldId id="489" r:id="rId56"/>
    <p:sldId id="494" r:id="rId57"/>
    <p:sldId id="389" r:id="rId58"/>
    <p:sldId id="550" r:id="rId59"/>
    <p:sldId id="505" r:id="rId60"/>
    <p:sldId id="577" r:id="rId61"/>
    <p:sldId id="578" r:id="rId62"/>
    <p:sldId id="589" r:id="rId63"/>
    <p:sldId id="275" r:id="rId64"/>
    <p:sldId id="273" r:id="rId65"/>
    <p:sldId id="579" r:id="rId66"/>
    <p:sldId id="279" r:id="rId67"/>
    <p:sldId id="274" r:id="rId68"/>
    <p:sldId id="590" r:id="rId69"/>
    <p:sldId id="469" r:id="rId70"/>
    <p:sldId id="553" r:id="rId71"/>
    <p:sldId id="390" r:id="rId72"/>
    <p:sldId id="502" r:id="rId73"/>
    <p:sldId id="568" r:id="rId74"/>
    <p:sldId id="493" r:id="rId75"/>
    <p:sldId id="594" r:id="rId76"/>
    <p:sldId id="542" r:id="rId77"/>
    <p:sldId id="520" r:id="rId78"/>
    <p:sldId id="266" r:id="rId79"/>
    <p:sldId id="272" r:id="rId80"/>
    <p:sldId id="591" r:id="rId81"/>
    <p:sldId id="581" r:id="rId82"/>
    <p:sldId id="488" r:id="rId83"/>
    <p:sldId id="392" r:id="rId84"/>
    <p:sldId id="554" r:id="rId85"/>
    <p:sldId id="433" r:id="rId86"/>
    <p:sldId id="434" r:id="rId87"/>
    <p:sldId id="435" r:id="rId88"/>
    <p:sldId id="462" r:id="rId89"/>
    <p:sldId id="436" r:id="rId90"/>
    <p:sldId id="582" r:id="rId91"/>
    <p:sldId id="583" r:id="rId92"/>
    <p:sldId id="585" r:id="rId93"/>
    <p:sldId id="523" r:id="rId94"/>
    <p:sldId id="473" r:id="rId95"/>
    <p:sldId id="593" r:id="rId96"/>
    <p:sldId id="437" r:id="rId97"/>
    <p:sldId id="569" r:id="rId98"/>
    <p:sldId id="592" r:id="rId99"/>
    <p:sldId id="500" r:id="rId100"/>
    <p:sldId id="482" r:id="rId101"/>
    <p:sldId id="484" r:id="rId102"/>
    <p:sldId id="586" r:id="rId103"/>
    <p:sldId id="305" r:id="rId104"/>
    <p:sldId id="595" r:id="rId105"/>
    <p:sldId id="597" r:id="rId106"/>
    <p:sldId id="598" r:id="rId107"/>
    <p:sldId id="599" r:id="rId108"/>
    <p:sldId id="600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432FF"/>
    <a:srgbClr val="FF9300"/>
    <a:srgbClr val="FF0000"/>
    <a:srgbClr val="009051"/>
    <a:srgbClr val="76D6FF"/>
    <a:srgbClr val="FF40FF"/>
    <a:srgbClr val="7A81FF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6"/>
    <p:restoredTop sz="94737"/>
  </p:normalViewPr>
  <p:slideViewPr>
    <p:cSldViewPr snapToGrid="0" snapToObjects="1" showGuides="1">
      <p:cViewPr varScale="1">
        <p:scale>
          <a:sx n="98" d="100"/>
          <a:sy n="98" d="100"/>
        </p:scale>
        <p:origin x="5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8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4.tiff"/><Relationship Id="rId9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jpeg"/><Relationship Id="rId18" Type="http://schemas.openxmlformats.org/officeDocument/2006/relationships/image" Target="../media/image118.jpeg"/><Relationship Id="rId3" Type="http://schemas.openxmlformats.org/officeDocument/2006/relationships/image" Target="../media/image11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jpeg"/><Relationship Id="rId17" Type="http://schemas.openxmlformats.org/officeDocument/2006/relationships/image" Target="../media/image117.jpeg"/><Relationship Id="rId2" Type="http://schemas.openxmlformats.org/officeDocument/2006/relationships/image" Target="../media/image6.png"/><Relationship Id="rId16" Type="http://schemas.openxmlformats.org/officeDocument/2006/relationships/image" Target="../media/image116.jpe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jpeg"/><Relationship Id="rId5" Type="http://schemas.openxmlformats.org/officeDocument/2006/relationships/image" Target="../media/image105.png"/><Relationship Id="rId15" Type="http://schemas.openxmlformats.org/officeDocument/2006/relationships/image" Target="../media/image115.jpeg"/><Relationship Id="rId10" Type="http://schemas.openxmlformats.org/officeDocument/2006/relationships/image" Target="../media/image110.jpe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jpeg"/><Relationship Id="rId22" Type="http://schemas.openxmlformats.org/officeDocument/2006/relationships/image" Target="../media/image12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eg"/><Relationship Id="rId4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png"/><Relationship Id="rId7" Type="http://schemas.openxmlformats.org/officeDocument/2006/relationships/image" Target="../media/image112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3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2D5E2-AF7B-C345-BE3C-D7BD2BCEF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/>
          <a:stretch/>
        </p:blipFill>
        <p:spPr>
          <a:xfrm>
            <a:off x="-1" y="7336"/>
            <a:ext cx="12192000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rgbClr val="011893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rgbClr val="011893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ecological functioning from individuals to the Earth system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446573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/seminar/2025_unl</a:t>
            </a:r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68CD7-482E-EA49-A4DB-601B7C8D6FA3}"/>
              </a:ext>
            </a:extLst>
          </p:cNvPr>
          <p:cNvSpPr txBox="1"/>
          <p:nvPr/>
        </p:nvSpPr>
        <p:spPr>
          <a:xfrm>
            <a:off x="3307933" y="2701033"/>
            <a:ext cx="523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n</a:t>
            </a:r>
            <a:r>
              <a:rPr lang="en-US" sz="8800" dirty="0">
                <a:solidFill>
                  <a:srgbClr val="FF9300"/>
                </a:solidFill>
              </a:rPr>
              <a:t>t</a:t>
            </a:r>
            <a:r>
              <a:rPr lang="en-US" sz="8800" dirty="0">
                <a:solidFill>
                  <a:srgbClr val="0432FF"/>
                </a:solidFill>
              </a:rPr>
              <a:t>e</a:t>
            </a:r>
            <a:r>
              <a:rPr lang="en-US" sz="8800" dirty="0">
                <a:solidFill>
                  <a:srgbClr val="7030A0"/>
                </a:solidFill>
              </a:rPr>
              <a:t>g</a:t>
            </a:r>
            <a:r>
              <a:rPr lang="en-US" sz="8800" dirty="0">
                <a:solidFill>
                  <a:srgbClr val="00B050"/>
                </a:solidFill>
              </a:rPr>
              <a:t>r</a:t>
            </a:r>
            <a:r>
              <a:rPr lang="en-US" sz="8800" dirty="0">
                <a:solidFill>
                  <a:srgbClr val="FF9300"/>
                </a:solidFill>
              </a:rPr>
              <a:t>a</a:t>
            </a:r>
            <a:r>
              <a:rPr lang="en-US" sz="8800" dirty="0">
                <a:solidFill>
                  <a:srgbClr val="0432FF"/>
                </a:solidFill>
              </a:rPr>
              <a:t>t</a:t>
            </a:r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o</a:t>
            </a:r>
            <a:r>
              <a:rPr lang="en-US" sz="8800" dirty="0">
                <a:solidFill>
                  <a:srgbClr val="FF9300"/>
                </a:solidFill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69889-0E4C-5D44-B22F-E2353193508D}"/>
              </a:ext>
            </a:extLst>
          </p:cNvPr>
          <p:cNvSpPr txBox="1"/>
          <p:nvPr/>
        </p:nvSpPr>
        <p:spPr>
          <a:xfrm>
            <a:off x="359719" y="321271"/>
            <a:ext cx="38910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Botanical Scaling</a:t>
            </a:r>
          </a:p>
          <a:p>
            <a:pPr algn="ctr"/>
            <a:r>
              <a:rPr lang="en-US" sz="2000" dirty="0"/>
              <a:t>Core of ongoing and future projects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61BD3-4D9F-CC4D-AC9B-48A9323103F8}"/>
              </a:ext>
            </a:extLst>
          </p:cNvPr>
          <p:cNvSpPr txBox="1"/>
          <p:nvPr/>
        </p:nvSpPr>
        <p:spPr>
          <a:xfrm>
            <a:off x="270911" y="5793175"/>
            <a:ext cx="4901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9300"/>
                </a:solidFill>
              </a:rPr>
              <a:t>Teaching and Research</a:t>
            </a:r>
          </a:p>
          <a:p>
            <a:pPr algn="ctr"/>
            <a:r>
              <a:rPr lang="en-US" sz="2000" dirty="0"/>
              <a:t>CUREs, Methods Courses, Field Experiences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3F08-9B68-CD45-8CB3-389861208884}"/>
              </a:ext>
            </a:extLst>
          </p:cNvPr>
          <p:cNvSpPr txBox="1"/>
          <p:nvPr/>
        </p:nvSpPr>
        <p:spPr>
          <a:xfrm>
            <a:off x="7439688" y="5793175"/>
            <a:ext cx="45779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432FF"/>
                </a:solidFill>
              </a:rPr>
              <a:t>Service and Research</a:t>
            </a:r>
          </a:p>
          <a:p>
            <a:pPr algn="ctr"/>
            <a:r>
              <a:rPr lang="en-US" sz="2000" dirty="0"/>
              <a:t>Department, University, 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7863-7B1E-904A-BE50-643DA1D39EE1}"/>
              </a:ext>
            </a:extLst>
          </p:cNvPr>
          <p:cNvSpPr txBox="1"/>
          <p:nvPr/>
        </p:nvSpPr>
        <p:spPr>
          <a:xfrm>
            <a:off x="6812658" y="321271"/>
            <a:ext cx="5204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Interdisciplinary Science</a:t>
            </a:r>
          </a:p>
          <a:p>
            <a:pPr algn="ctr"/>
            <a:r>
              <a:rPr lang="en-US" sz="2000" dirty="0" err="1"/>
              <a:t>Atmo</a:t>
            </a:r>
            <a:r>
              <a:rPr lang="en-US" sz="2000" dirty="0"/>
              <a:t>., Physics, Chemistry, Media &amp; Coms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D3DCDB-1CE1-5A4A-9EAC-A41DA677021D}"/>
              </a:ext>
            </a:extLst>
          </p:cNvPr>
          <p:cNvGrpSpPr/>
          <p:nvPr/>
        </p:nvGrpSpPr>
        <p:grpSpPr>
          <a:xfrm>
            <a:off x="444934" y="1579780"/>
            <a:ext cx="1489510" cy="1509670"/>
            <a:chOff x="743238" y="2390503"/>
            <a:chExt cx="1489510" cy="150967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3CBD23-CABD-5D41-BB6B-96C5F44B0579}"/>
                </a:ext>
              </a:extLst>
            </p:cNvPr>
            <p:cNvGrpSpPr/>
            <p:nvPr/>
          </p:nvGrpSpPr>
          <p:grpSpPr>
            <a:xfrm>
              <a:off x="743238" y="2390503"/>
              <a:ext cx="1489510" cy="1417337"/>
              <a:chOff x="376688" y="485216"/>
              <a:chExt cx="1363461" cy="1297396"/>
            </a:xfrm>
          </p:grpSpPr>
          <p:pic>
            <p:nvPicPr>
              <p:cNvPr id="8" name="Picture 2" descr="National Science Foundation - Wikipedia">
                <a:extLst>
                  <a:ext uri="{FF2B5EF4-FFF2-40B4-BE49-F238E27FC236}">
                    <a16:creationId xmlns:a16="http://schemas.microsoft.com/office/drawing/2014/main" id="{80D6C01D-F01A-D548-819F-528425522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909" y="485216"/>
                <a:ext cx="759019" cy="76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0F4988-5E5F-104B-85C3-6EF07AFAE472}"/>
                  </a:ext>
                </a:extLst>
              </p:cNvPr>
              <p:cNvSpPr txBox="1"/>
              <p:nvPr/>
            </p:nvSpPr>
            <p:spPr>
              <a:xfrm>
                <a:off x="376688" y="1190976"/>
                <a:ext cx="1363461" cy="591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Helvetica" pitchFamily="2" charset="0"/>
                    <a:cs typeface="Times New Roman" panose="02020603050405020304" pitchFamily="18" charset="0"/>
                  </a:rPr>
                  <a:t>IntBio</a:t>
                </a:r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 (Funded)</a:t>
                </a:r>
              </a:p>
              <a:p>
                <a:pPr algn="ctr"/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CAREER (Funded)</a:t>
                </a:r>
              </a:p>
              <a:p>
                <a:pPr algn="ctr"/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BII (In Review)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DF2C77-9B80-0245-B9CD-8728897046B5}"/>
                </a:ext>
              </a:extLst>
            </p:cNvPr>
            <p:cNvSpPr/>
            <p:nvPr/>
          </p:nvSpPr>
          <p:spPr>
            <a:xfrm>
              <a:off x="773695" y="2390503"/>
              <a:ext cx="1428596" cy="1509670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13FBB7-C1D8-FF4C-BBE5-7D61CA02A649}"/>
              </a:ext>
            </a:extLst>
          </p:cNvPr>
          <p:cNvGrpSpPr/>
          <p:nvPr/>
        </p:nvGrpSpPr>
        <p:grpSpPr>
          <a:xfrm>
            <a:off x="6538812" y="1580567"/>
            <a:ext cx="1815723" cy="1093384"/>
            <a:chOff x="6811821" y="1336934"/>
            <a:chExt cx="1815723" cy="1093384"/>
          </a:xfrm>
        </p:grpSpPr>
        <p:pic>
          <p:nvPicPr>
            <p:cNvPr id="12" name="Picture 12" descr="Schmidt Futures">
              <a:extLst>
                <a:ext uri="{FF2B5EF4-FFF2-40B4-BE49-F238E27FC236}">
                  <a16:creationId xmlns:a16="http://schemas.microsoft.com/office/drawing/2014/main" id="{EBD5E595-68BC-F14B-A811-A779F79CB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455" y="1461555"/>
              <a:ext cx="1344930" cy="591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5BD7A-885A-FB42-8622-C8A489563107}"/>
                </a:ext>
              </a:extLst>
            </p:cNvPr>
            <p:cNvSpPr txBox="1"/>
            <p:nvPr/>
          </p:nvSpPr>
          <p:spPr>
            <a:xfrm>
              <a:off x="6820639" y="2122541"/>
              <a:ext cx="18069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LEMONTREE (Funded)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0DCE02-5B6A-CA41-8B77-EDA5FBA94061}"/>
                </a:ext>
              </a:extLst>
            </p:cNvPr>
            <p:cNvSpPr/>
            <p:nvPr/>
          </p:nvSpPr>
          <p:spPr>
            <a:xfrm>
              <a:off x="6811821" y="1336934"/>
              <a:ext cx="1810914" cy="1093384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3CE46A2-FFC6-7A45-90F2-9F6862BCC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231" y="1436241"/>
            <a:ext cx="1875510" cy="562653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66B1B9-69E6-4849-8094-12990691D455}"/>
              </a:ext>
            </a:extLst>
          </p:cNvPr>
          <p:cNvGrpSpPr/>
          <p:nvPr/>
        </p:nvGrpSpPr>
        <p:grpSpPr>
          <a:xfrm>
            <a:off x="9909885" y="1590456"/>
            <a:ext cx="2017590" cy="886663"/>
            <a:chOff x="7910181" y="1548186"/>
            <a:chExt cx="2017590" cy="8866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18A3CD-2F65-E543-84CF-988260E0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0182" y="1548186"/>
              <a:ext cx="2017589" cy="5788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A9CC61-7D86-0342-8D4A-7C5B8308432A}"/>
                </a:ext>
              </a:extLst>
            </p:cNvPr>
            <p:cNvSpPr txBox="1"/>
            <p:nvPr/>
          </p:nvSpPr>
          <p:spPr>
            <a:xfrm>
              <a:off x="8344940" y="2127072"/>
              <a:ext cx="11480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Open Science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76B0EB-9F10-D846-BCC1-C51705A74726}"/>
                </a:ext>
              </a:extLst>
            </p:cNvPr>
            <p:cNvSpPr/>
            <p:nvPr/>
          </p:nvSpPr>
          <p:spPr>
            <a:xfrm>
              <a:off x="7910181" y="1548186"/>
              <a:ext cx="2017589" cy="886663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2A82621-C6F8-7A4D-8217-CE282D01555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092" y="2696466"/>
            <a:ext cx="2252169" cy="552933"/>
          </a:xfrm>
          <a:prstGeom prst="rect">
            <a:avLst/>
          </a:prstGeom>
          <a:solidFill>
            <a:schemeClr val="accent3"/>
          </a:solidFill>
          <a:ln w="76200">
            <a:solidFill>
              <a:srgbClr val="00B05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1BDD8B-B63F-1144-A628-53584032A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860" y="4745637"/>
            <a:ext cx="1560104" cy="1047538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06558AA-EB98-8240-9396-93CAF613DBF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662" y="4273715"/>
            <a:ext cx="1690391" cy="998010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D38AF-7567-FB4D-BFFD-CAEDA2F02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043" y="3569436"/>
            <a:ext cx="1766895" cy="1179319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D8564C-236D-6D41-A1C6-055335E688D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627" y="4952279"/>
            <a:ext cx="1138447" cy="854947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074794E-4558-9548-8E92-D2D86FE0B52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78" y="4143086"/>
            <a:ext cx="1377432" cy="918288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2A34D4-6CD2-1540-8478-057C15D3141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329" y="4677991"/>
            <a:ext cx="811420" cy="1080487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5F784B5-3078-4845-A6F0-17EA7B3D215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342" y="4035052"/>
            <a:ext cx="1247844" cy="935883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06DBF03-1B71-EF4C-8596-257DA6D0128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34" y="2202418"/>
            <a:ext cx="772262" cy="1028344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0DE4225-B675-784F-A705-9BF2F8C3119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851" y="437751"/>
            <a:ext cx="1223733" cy="1631645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CFFA986-4DAB-8E4F-A922-B2DB18B33EBD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701" y="1778362"/>
            <a:ext cx="1043506" cy="782630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A67EDD1-04E5-794D-9BA2-E1AF37CFD16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3501" y="3706979"/>
            <a:ext cx="1184107" cy="889237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EF43B1-13BF-CB4D-816B-ADF5DD92D130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158" y="1368609"/>
            <a:ext cx="858968" cy="1143802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686F562-BF6B-C447-B57A-A1D584B603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44644" y="4787036"/>
            <a:ext cx="1672964" cy="513220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B28220F-62ED-D74F-8AB0-6561EF0E6136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024" y="4022097"/>
            <a:ext cx="2301615" cy="817750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7A5A6AE-9746-864E-B12C-8F337DEC2C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90966" y="5086121"/>
            <a:ext cx="1149033" cy="578321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CD61-DD73-E446-A5C3-E857457F0873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812" y="5156523"/>
            <a:ext cx="1339567" cy="507919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25746005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68CD7-482E-EA49-A4DB-601B7C8D6FA3}"/>
              </a:ext>
            </a:extLst>
          </p:cNvPr>
          <p:cNvSpPr txBox="1"/>
          <p:nvPr/>
        </p:nvSpPr>
        <p:spPr>
          <a:xfrm>
            <a:off x="3307933" y="2701033"/>
            <a:ext cx="523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n</a:t>
            </a:r>
            <a:r>
              <a:rPr lang="en-US" sz="8800" dirty="0">
                <a:solidFill>
                  <a:srgbClr val="FF9300"/>
                </a:solidFill>
              </a:rPr>
              <a:t>t</a:t>
            </a:r>
            <a:r>
              <a:rPr lang="en-US" sz="8800" dirty="0">
                <a:solidFill>
                  <a:srgbClr val="0432FF"/>
                </a:solidFill>
              </a:rPr>
              <a:t>e</a:t>
            </a:r>
            <a:r>
              <a:rPr lang="en-US" sz="8800" dirty="0">
                <a:solidFill>
                  <a:srgbClr val="7030A0"/>
                </a:solidFill>
              </a:rPr>
              <a:t>g</a:t>
            </a:r>
            <a:r>
              <a:rPr lang="en-US" sz="8800" dirty="0">
                <a:solidFill>
                  <a:srgbClr val="00B050"/>
                </a:solidFill>
              </a:rPr>
              <a:t>r</a:t>
            </a:r>
            <a:r>
              <a:rPr lang="en-US" sz="8800" dirty="0">
                <a:solidFill>
                  <a:srgbClr val="FF9300"/>
                </a:solidFill>
              </a:rPr>
              <a:t>a</a:t>
            </a:r>
            <a:r>
              <a:rPr lang="en-US" sz="8800" dirty="0">
                <a:solidFill>
                  <a:srgbClr val="0432FF"/>
                </a:solidFill>
              </a:rPr>
              <a:t>t</a:t>
            </a:r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o</a:t>
            </a:r>
            <a:r>
              <a:rPr lang="en-US" sz="8800" dirty="0">
                <a:solidFill>
                  <a:srgbClr val="FF9300"/>
                </a:solidFill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69889-0E4C-5D44-B22F-E2353193508D}"/>
              </a:ext>
            </a:extLst>
          </p:cNvPr>
          <p:cNvSpPr txBox="1"/>
          <p:nvPr/>
        </p:nvSpPr>
        <p:spPr>
          <a:xfrm>
            <a:off x="359719" y="321271"/>
            <a:ext cx="38910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Botanical Scaling</a:t>
            </a:r>
          </a:p>
          <a:p>
            <a:pPr algn="ctr"/>
            <a:r>
              <a:rPr lang="en-US" sz="2000" dirty="0"/>
              <a:t>Core of ongoing and future projects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D3DCDB-1CE1-5A4A-9EAC-A41DA677021D}"/>
              </a:ext>
            </a:extLst>
          </p:cNvPr>
          <p:cNvGrpSpPr/>
          <p:nvPr/>
        </p:nvGrpSpPr>
        <p:grpSpPr>
          <a:xfrm>
            <a:off x="444934" y="1579780"/>
            <a:ext cx="1489510" cy="1509670"/>
            <a:chOff x="743238" y="2390503"/>
            <a:chExt cx="1489510" cy="150967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3CBD23-CABD-5D41-BB6B-96C5F44B0579}"/>
                </a:ext>
              </a:extLst>
            </p:cNvPr>
            <p:cNvGrpSpPr/>
            <p:nvPr/>
          </p:nvGrpSpPr>
          <p:grpSpPr>
            <a:xfrm>
              <a:off x="743238" y="2390503"/>
              <a:ext cx="1489510" cy="1417337"/>
              <a:chOff x="376688" y="485216"/>
              <a:chExt cx="1363461" cy="1297396"/>
            </a:xfrm>
          </p:grpSpPr>
          <p:pic>
            <p:nvPicPr>
              <p:cNvPr id="8" name="Picture 2" descr="National Science Foundation - Wikipedia">
                <a:extLst>
                  <a:ext uri="{FF2B5EF4-FFF2-40B4-BE49-F238E27FC236}">
                    <a16:creationId xmlns:a16="http://schemas.microsoft.com/office/drawing/2014/main" id="{80D6C01D-F01A-D548-819F-528425522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909" y="485216"/>
                <a:ext cx="759019" cy="76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0F4988-5E5F-104B-85C3-6EF07AFAE472}"/>
                  </a:ext>
                </a:extLst>
              </p:cNvPr>
              <p:cNvSpPr txBox="1"/>
              <p:nvPr/>
            </p:nvSpPr>
            <p:spPr>
              <a:xfrm>
                <a:off x="376688" y="1190976"/>
                <a:ext cx="1363461" cy="591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Helvetica" pitchFamily="2" charset="0"/>
                    <a:cs typeface="Times New Roman" panose="02020603050405020304" pitchFamily="18" charset="0"/>
                  </a:rPr>
                  <a:t>IntBio</a:t>
                </a:r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 (Funded)</a:t>
                </a:r>
              </a:p>
              <a:p>
                <a:pPr algn="ctr"/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CAREER (Funded)</a:t>
                </a:r>
              </a:p>
              <a:p>
                <a:pPr algn="ctr"/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BII (In Review)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DF2C77-9B80-0245-B9CD-8728897046B5}"/>
                </a:ext>
              </a:extLst>
            </p:cNvPr>
            <p:cNvSpPr/>
            <p:nvPr/>
          </p:nvSpPr>
          <p:spPr>
            <a:xfrm>
              <a:off x="773695" y="2390503"/>
              <a:ext cx="1428596" cy="1509670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3CE46A2-FFC6-7A45-90F2-9F6862BCC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231" y="1436241"/>
            <a:ext cx="1875510" cy="562653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06DBF03-1B71-EF4C-8596-257DA6D012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34" y="2202418"/>
            <a:ext cx="772262" cy="1028344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0DE4225-B675-784F-A705-9BF2F8C3119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851" y="437751"/>
            <a:ext cx="1223733" cy="1631645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CFFA986-4DAB-8E4F-A922-B2DB18B33EB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701" y="1778362"/>
            <a:ext cx="1043506" cy="782630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006271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68CD7-482E-EA49-A4DB-601B7C8D6FA3}"/>
              </a:ext>
            </a:extLst>
          </p:cNvPr>
          <p:cNvSpPr txBox="1"/>
          <p:nvPr/>
        </p:nvSpPr>
        <p:spPr>
          <a:xfrm>
            <a:off x="3307933" y="2701033"/>
            <a:ext cx="523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n</a:t>
            </a:r>
            <a:r>
              <a:rPr lang="en-US" sz="8800" dirty="0">
                <a:solidFill>
                  <a:srgbClr val="FF9300"/>
                </a:solidFill>
              </a:rPr>
              <a:t>t</a:t>
            </a:r>
            <a:r>
              <a:rPr lang="en-US" sz="8800" dirty="0">
                <a:solidFill>
                  <a:srgbClr val="0432FF"/>
                </a:solidFill>
              </a:rPr>
              <a:t>e</a:t>
            </a:r>
            <a:r>
              <a:rPr lang="en-US" sz="8800" dirty="0">
                <a:solidFill>
                  <a:srgbClr val="7030A0"/>
                </a:solidFill>
              </a:rPr>
              <a:t>g</a:t>
            </a:r>
            <a:r>
              <a:rPr lang="en-US" sz="8800" dirty="0">
                <a:solidFill>
                  <a:srgbClr val="00B050"/>
                </a:solidFill>
              </a:rPr>
              <a:t>r</a:t>
            </a:r>
            <a:r>
              <a:rPr lang="en-US" sz="8800" dirty="0">
                <a:solidFill>
                  <a:srgbClr val="FF9300"/>
                </a:solidFill>
              </a:rPr>
              <a:t>a</a:t>
            </a:r>
            <a:r>
              <a:rPr lang="en-US" sz="8800" dirty="0">
                <a:solidFill>
                  <a:srgbClr val="0432FF"/>
                </a:solidFill>
              </a:rPr>
              <a:t>t</a:t>
            </a:r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o</a:t>
            </a:r>
            <a:r>
              <a:rPr lang="en-US" sz="8800" dirty="0">
                <a:solidFill>
                  <a:srgbClr val="FF9300"/>
                </a:solidFill>
              </a:rPr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7863-7B1E-904A-BE50-643DA1D39EE1}"/>
              </a:ext>
            </a:extLst>
          </p:cNvPr>
          <p:cNvSpPr txBox="1"/>
          <p:nvPr/>
        </p:nvSpPr>
        <p:spPr>
          <a:xfrm>
            <a:off x="6812658" y="321271"/>
            <a:ext cx="5204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Interdisciplinary Science</a:t>
            </a:r>
          </a:p>
          <a:p>
            <a:pPr algn="ctr"/>
            <a:r>
              <a:rPr lang="en-US" sz="2000" dirty="0" err="1"/>
              <a:t>Atmo</a:t>
            </a:r>
            <a:r>
              <a:rPr lang="en-US" sz="2000" dirty="0"/>
              <a:t>., Physics, Chemistry, Media &amp; Coms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13FBB7-C1D8-FF4C-BBE5-7D61CA02A649}"/>
              </a:ext>
            </a:extLst>
          </p:cNvPr>
          <p:cNvGrpSpPr/>
          <p:nvPr/>
        </p:nvGrpSpPr>
        <p:grpSpPr>
          <a:xfrm>
            <a:off x="6538812" y="1580567"/>
            <a:ext cx="1815723" cy="1093384"/>
            <a:chOff x="6811821" y="1336934"/>
            <a:chExt cx="1815723" cy="1093384"/>
          </a:xfrm>
        </p:grpSpPr>
        <p:pic>
          <p:nvPicPr>
            <p:cNvPr id="12" name="Picture 12" descr="Schmidt Futures">
              <a:extLst>
                <a:ext uri="{FF2B5EF4-FFF2-40B4-BE49-F238E27FC236}">
                  <a16:creationId xmlns:a16="http://schemas.microsoft.com/office/drawing/2014/main" id="{EBD5E595-68BC-F14B-A811-A779F79CB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455" y="1461555"/>
              <a:ext cx="1344930" cy="591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5BD7A-885A-FB42-8622-C8A489563107}"/>
                </a:ext>
              </a:extLst>
            </p:cNvPr>
            <p:cNvSpPr txBox="1"/>
            <p:nvPr/>
          </p:nvSpPr>
          <p:spPr>
            <a:xfrm>
              <a:off x="6820639" y="2122541"/>
              <a:ext cx="18069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LEMONTREE (Funded)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0DCE02-5B6A-CA41-8B77-EDA5FBA94061}"/>
                </a:ext>
              </a:extLst>
            </p:cNvPr>
            <p:cNvSpPr/>
            <p:nvPr/>
          </p:nvSpPr>
          <p:spPr>
            <a:xfrm>
              <a:off x="6811821" y="1336934"/>
              <a:ext cx="1810914" cy="1093384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66B1B9-69E6-4849-8094-12990691D455}"/>
              </a:ext>
            </a:extLst>
          </p:cNvPr>
          <p:cNvGrpSpPr/>
          <p:nvPr/>
        </p:nvGrpSpPr>
        <p:grpSpPr>
          <a:xfrm>
            <a:off x="9909885" y="1590456"/>
            <a:ext cx="2017590" cy="886663"/>
            <a:chOff x="7910181" y="1548186"/>
            <a:chExt cx="2017590" cy="8866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18A3CD-2F65-E543-84CF-988260E0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0182" y="1548186"/>
              <a:ext cx="2017589" cy="5788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A9CC61-7D86-0342-8D4A-7C5B8308432A}"/>
                </a:ext>
              </a:extLst>
            </p:cNvPr>
            <p:cNvSpPr txBox="1"/>
            <p:nvPr/>
          </p:nvSpPr>
          <p:spPr>
            <a:xfrm>
              <a:off x="8344940" y="2127072"/>
              <a:ext cx="11480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Open Science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76B0EB-9F10-D846-BCC1-C51705A74726}"/>
                </a:ext>
              </a:extLst>
            </p:cNvPr>
            <p:cNvSpPr/>
            <p:nvPr/>
          </p:nvSpPr>
          <p:spPr>
            <a:xfrm>
              <a:off x="7910181" y="1548186"/>
              <a:ext cx="2017589" cy="886663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2A82621-C6F8-7A4D-8217-CE282D01555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092" y="2696466"/>
            <a:ext cx="2252169" cy="552933"/>
          </a:xfrm>
          <a:prstGeom prst="rect">
            <a:avLst/>
          </a:prstGeom>
          <a:solidFill>
            <a:schemeClr val="accent3"/>
          </a:solidFill>
          <a:ln w="76200">
            <a:solidFill>
              <a:srgbClr val="00B050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EF43B1-13BF-CB4D-816B-ADF5DD92D13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158" y="1368609"/>
            <a:ext cx="858968" cy="1143802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128209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68CD7-482E-EA49-A4DB-601B7C8D6FA3}"/>
              </a:ext>
            </a:extLst>
          </p:cNvPr>
          <p:cNvSpPr txBox="1"/>
          <p:nvPr/>
        </p:nvSpPr>
        <p:spPr>
          <a:xfrm>
            <a:off x="3307933" y="2701033"/>
            <a:ext cx="523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n</a:t>
            </a:r>
            <a:r>
              <a:rPr lang="en-US" sz="8800" dirty="0">
                <a:solidFill>
                  <a:srgbClr val="FF9300"/>
                </a:solidFill>
              </a:rPr>
              <a:t>t</a:t>
            </a:r>
            <a:r>
              <a:rPr lang="en-US" sz="8800" dirty="0">
                <a:solidFill>
                  <a:srgbClr val="0432FF"/>
                </a:solidFill>
              </a:rPr>
              <a:t>e</a:t>
            </a:r>
            <a:r>
              <a:rPr lang="en-US" sz="8800" dirty="0">
                <a:solidFill>
                  <a:srgbClr val="7030A0"/>
                </a:solidFill>
              </a:rPr>
              <a:t>g</a:t>
            </a:r>
            <a:r>
              <a:rPr lang="en-US" sz="8800" dirty="0">
                <a:solidFill>
                  <a:srgbClr val="00B050"/>
                </a:solidFill>
              </a:rPr>
              <a:t>r</a:t>
            </a:r>
            <a:r>
              <a:rPr lang="en-US" sz="8800" dirty="0">
                <a:solidFill>
                  <a:srgbClr val="FF9300"/>
                </a:solidFill>
              </a:rPr>
              <a:t>a</a:t>
            </a:r>
            <a:r>
              <a:rPr lang="en-US" sz="8800" dirty="0">
                <a:solidFill>
                  <a:srgbClr val="0432FF"/>
                </a:solidFill>
              </a:rPr>
              <a:t>t</a:t>
            </a:r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o</a:t>
            </a:r>
            <a:r>
              <a:rPr lang="en-US" sz="8800" dirty="0">
                <a:solidFill>
                  <a:srgbClr val="FF9300"/>
                </a:solidFill>
              </a:rPr>
              <a:t>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61BD3-4D9F-CC4D-AC9B-48A9323103F8}"/>
              </a:ext>
            </a:extLst>
          </p:cNvPr>
          <p:cNvSpPr txBox="1"/>
          <p:nvPr/>
        </p:nvSpPr>
        <p:spPr>
          <a:xfrm>
            <a:off x="270911" y="5793175"/>
            <a:ext cx="4901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9300"/>
                </a:solidFill>
              </a:rPr>
              <a:t>Teaching and Research</a:t>
            </a:r>
          </a:p>
          <a:p>
            <a:pPr algn="ctr"/>
            <a:r>
              <a:rPr lang="en-US" sz="2000" dirty="0"/>
              <a:t>CUREs, Methods Courses, Field Experiences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11BDD8B-B63F-1144-A628-53584032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60" y="4745637"/>
            <a:ext cx="1560104" cy="1047538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06558AA-EB98-8240-9396-93CAF613DB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662" y="4273715"/>
            <a:ext cx="1690391" cy="998010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D38AF-7567-FB4D-BFFD-CAEDA2F02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43" y="3569436"/>
            <a:ext cx="1766895" cy="1179319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D8564C-236D-6D41-A1C6-055335E688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627" y="4952279"/>
            <a:ext cx="1138447" cy="854947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074794E-4558-9548-8E92-D2D86FE0B52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78" y="4143086"/>
            <a:ext cx="1377432" cy="918288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2A34D4-6CD2-1540-8478-057C15D3141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329" y="4677991"/>
            <a:ext cx="811420" cy="1080487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5F784B5-3078-4845-A6F0-17EA7B3D215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342" y="4035052"/>
            <a:ext cx="1247844" cy="935883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</p:spTree>
    <p:extLst>
      <p:ext uri="{BB962C8B-B14F-4D97-AF65-F5344CB8AC3E}">
        <p14:creationId xmlns:p14="http://schemas.microsoft.com/office/powerpoint/2010/main" val="20982243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68CD7-482E-EA49-A4DB-601B7C8D6FA3}"/>
              </a:ext>
            </a:extLst>
          </p:cNvPr>
          <p:cNvSpPr txBox="1"/>
          <p:nvPr/>
        </p:nvSpPr>
        <p:spPr>
          <a:xfrm>
            <a:off x="3307933" y="2701033"/>
            <a:ext cx="523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n</a:t>
            </a:r>
            <a:r>
              <a:rPr lang="en-US" sz="8800" dirty="0">
                <a:solidFill>
                  <a:srgbClr val="FF9300"/>
                </a:solidFill>
              </a:rPr>
              <a:t>t</a:t>
            </a:r>
            <a:r>
              <a:rPr lang="en-US" sz="8800" dirty="0">
                <a:solidFill>
                  <a:srgbClr val="0432FF"/>
                </a:solidFill>
              </a:rPr>
              <a:t>e</a:t>
            </a:r>
            <a:r>
              <a:rPr lang="en-US" sz="8800" dirty="0">
                <a:solidFill>
                  <a:srgbClr val="7030A0"/>
                </a:solidFill>
              </a:rPr>
              <a:t>g</a:t>
            </a:r>
            <a:r>
              <a:rPr lang="en-US" sz="8800" dirty="0">
                <a:solidFill>
                  <a:srgbClr val="00B050"/>
                </a:solidFill>
              </a:rPr>
              <a:t>r</a:t>
            </a:r>
            <a:r>
              <a:rPr lang="en-US" sz="8800" dirty="0">
                <a:solidFill>
                  <a:srgbClr val="FF9300"/>
                </a:solidFill>
              </a:rPr>
              <a:t>a</a:t>
            </a:r>
            <a:r>
              <a:rPr lang="en-US" sz="8800" dirty="0">
                <a:solidFill>
                  <a:srgbClr val="0432FF"/>
                </a:solidFill>
              </a:rPr>
              <a:t>t</a:t>
            </a:r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o</a:t>
            </a:r>
            <a:r>
              <a:rPr lang="en-US" sz="8800" dirty="0">
                <a:solidFill>
                  <a:srgbClr val="FF9300"/>
                </a:solidFill>
              </a:rPr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3F08-9B68-CD45-8CB3-389861208884}"/>
              </a:ext>
            </a:extLst>
          </p:cNvPr>
          <p:cNvSpPr txBox="1"/>
          <p:nvPr/>
        </p:nvSpPr>
        <p:spPr>
          <a:xfrm>
            <a:off x="7439688" y="5793175"/>
            <a:ext cx="45779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432FF"/>
                </a:solidFill>
              </a:rPr>
              <a:t>Service and Research</a:t>
            </a:r>
          </a:p>
          <a:p>
            <a:pPr algn="ctr"/>
            <a:r>
              <a:rPr lang="en-US" sz="2000" dirty="0"/>
              <a:t>Department, University, Nation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67EDD1-04E5-794D-9BA2-E1AF37CFD1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3501" y="3706979"/>
            <a:ext cx="1184107" cy="889237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686F562-BF6B-C447-B57A-A1D584B60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644" y="4787036"/>
            <a:ext cx="1672964" cy="513220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B28220F-62ED-D74F-8AB0-6561EF0E613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024" y="4022097"/>
            <a:ext cx="2301615" cy="817750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7A5A6AE-9746-864E-B12C-8F337DEC2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966" y="5086121"/>
            <a:ext cx="1149033" cy="578321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CD61-DD73-E446-A5C3-E857457F08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812" y="5156523"/>
            <a:ext cx="1339567" cy="507919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186944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9AB563-9379-D14A-B0F9-961F0874D527}"/>
              </a:ext>
            </a:extLst>
          </p:cNvPr>
          <p:cNvSpPr txBox="1"/>
          <p:nvPr/>
        </p:nvSpPr>
        <p:spPr>
          <a:xfrm>
            <a:off x="9602124" y="6488668"/>
            <a:ext cx="258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(2024) </a:t>
            </a:r>
            <a:r>
              <a:rPr lang="en-US" i="1" dirty="0"/>
              <a:t>Am J Botany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5164"/>
            <a:ext cx="7403610" cy="5382836"/>
          </a:xfrm>
          <a:noFill/>
        </p:spPr>
        <p:txBody>
          <a:bodyPr numCol="2">
            <a:normAutofit/>
          </a:bodyPr>
          <a:lstStyle/>
          <a:p>
            <a:r>
              <a:rPr lang="en-US" sz="1200" dirty="0"/>
              <a:t>Current and former lab members</a:t>
            </a:r>
            <a:endParaRPr lang="en-US" sz="1100" dirty="0"/>
          </a:p>
          <a:p>
            <a:pPr lvl="1"/>
            <a:r>
              <a:rPr lang="en-US" sz="1100" dirty="0" err="1"/>
              <a:t>Alissar</a:t>
            </a:r>
            <a:r>
              <a:rPr lang="en-US" sz="1100" dirty="0"/>
              <a:t> </a:t>
            </a:r>
            <a:r>
              <a:rPr lang="en-US" sz="1100" dirty="0" err="1"/>
              <a:t>Cheaib</a:t>
            </a:r>
            <a:r>
              <a:rPr lang="en-US" sz="1100" dirty="0"/>
              <a:t> (postdoc)</a:t>
            </a:r>
          </a:p>
          <a:p>
            <a:pPr lvl="1"/>
            <a:r>
              <a:rPr lang="en-US" sz="1100" dirty="0"/>
              <a:t>Evan Perkowski (postdoc)</a:t>
            </a:r>
          </a:p>
          <a:p>
            <a:pPr lvl="1"/>
            <a:r>
              <a:rPr lang="en-US" sz="1100" dirty="0" err="1"/>
              <a:t>Snehanjana</a:t>
            </a:r>
            <a:r>
              <a:rPr lang="en-US" sz="1100" dirty="0"/>
              <a:t> Chatterjee (PhD)</a:t>
            </a:r>
          </a:p>
          <a:p>
            <a:pPr lvl="1"/>
            <a:r>
              <a:rPr lang="en-US" sz="1100" dirty="0"/>
              <a:t>Monika Kelley (PhD)</a:t>
            </a:r>
          </a:p>
          <a:p>
            <a:pPr lvl="1"/>
            <a:r>
              <a:rPr lang="en-US" sz="1100" dirty="0"/>
              <a:t>Isabella Beltran (PhD)</a:t>
            </a:r>
          </a:p>
          <a:p>
            <a:pPr lvl="1"/>
            <a:r>
              <a:rPr lang="en-US" sz="1100" dirty="0"/>
              <a:t>Daniel Owusu Kwakye (PhD)</a:t>
            </a:r>
          </a:p>
          <a:p>
            <a:pPr lvl="1"/>
            <a:r>
              <a:rPr lang="en-US" sz="1100" dirty="0"/>
              <a:t>Garrison Garza (PhD)</a:t>
            </a:r>
          </a:p>
          <a:p>
            <a:pPr lvl="1"/>
            <a:r>
              <a:rPr lang="en-US" sz="1100" dirty="0"/>
              <a:t>Christine </a:t>
            </a:r>
            <a:r>
              <a:rPr lang="en-US" sz="1100" dirty="0" err="1"/>
              <a:t>Vanginault</a:t>
            </a:r>
            <a:r>
              <a:rPr lang="en-US" sz="1100" dirty="0"/>
              <a:t> (MS; graduating Thursday!)</a:t>
            </a:r>
          </a:p>
          <a:p>
            <a:pPr lvl="1"/>
            <a:r>
              <a:rPr lang="en-US" sz="1100" dirty="0" err="1"/>
              <a:t>Zinny</a:t>
            </a:r>
            <a:r>
              <a:rPr lang="en-US" sz="1100" dirty="0"/>
              <a:t> </a:t>
            </a:r>
            <a:r>
              <a:rPr lang="en-US" sz="1100" dirty="0" err="1"/>
              <a:t>Ezekannagha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Clara Drake (MS)</a:t>
            </a:r>
          </a:p>
          <a:p>
            <a:pPr lvl="1"/>
            <a:r>
              <a:rPr lang="en-US" sz="1100" dirty="0"/>
              <a:t>Gwen </a:t>
            </a:r>
            <a:r>
              <a:rPr lang="en-US" sz="1100" dirty="0" err="1"/>
              <a:t>Wattt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Brad Posch (postdoc; now at DBG)</a:t>
            </a:r>
          </a:p>
          <a:p>
            <a:pPr lvl="1"/>
            <a:r>
              <a:rPr lang="en-US" sz="1100" dirty="0"/>
              <a:t>Jeff Chieppa (postdoc; now in industry)</a:t>
            </a:r>
          </a:p>
          <a:p>
            <a:pPr lvl="1"/>
            <a:r>
              <a:rPr lang="en-US" sz="1100" dirty="0" err="1"/>
              <a:t>Lizz</a:t>
            </a:r>
            <a:r>
              <a:rPr lang="en-US" sz="1100" dirty="0"/>
              <a:t> Waring (postdoc; now Asst. Prof at Northeastern State U)</a:t>
            </a:r>
          </a:p>
          <a:p>
            <a:pPr lvl="1"/>
            <a:r>
              <a:rPr lang="en-US" sz="1100" dirty="0"/>
              <a:t>Kieran Carroll (lab manager; now PhD student at OU)</a:t>
            </a:r>
          </a:p>
          <a:p>
            <a:pPr lvl="1"/>
            <a:r>
              <a:rPr lang="en-US" sz="1100" dirty="0"/>
              <a:t>Eve Gray (MS; now at UT-Austin)</a:t>
            </a:r>
          </a:p>
          <a:p>
            <a:pPr lvl="1"/>
            <a:r>
              <a:rPr lang="en-US" sz="1100" dirty="0"/>
              <a:t>Risa McNellis (MS; now at Plum Island LTER)</a:t>
            </a:r>
          </a:p>
          <a:p>
            <a:pPr lvl="1"/>
            <a:r>
              <a:rPr lang="en-US" sz="1100" dirty="0"/>
              <a:t>Helen Scott (MS; now in industry and PhD student at BU)</a:t>
            </a:r>
          </a:p>
          <a:p>
            <a:pPr lvl="1"/>
            <a:r>
              <a:rPr lang="en-US" sz="1100" dirty="0"/>
              <a:t>Too many (40) undergrads to list!</a:t>
            </a:r>
          </a:p>
          <a:p>
            <a:r>
              <a:rPr lang="en-US" sz="1400" dirty="0"/>
              <a:t>Collaborators around the world</a:t>
            </a:r>
          </a:p>
          <a:p>
            <a:r>
              <a:rPr lang="en-US" sz="1200" dirty="0"/>
              <a:t>Funding</a:t>
            </a:r>
          </a:p>
          <a:p>
            <a:pPr lvl="1"/>
            <a:r>
              <a:rPr lang="en-US" sz="1100" dirty="0"/>
              <a:t>NSF</a:t>
            </a:r>
          </a:p>
          <a:p>
            <a:pPr lvl="1"/>
            <a:r>
              <a:rPr lang="en-US" sz="1100" dirty="0"/>
              <a:t>USDA</a:t>
            </a:r>
          </a:p>
          <a:p>
            <a:pPr lvl="1"/>
            <a:r>
              <a:rPr lang="en-US" sz="1100" dirty="0"/>
              <a:t>NPS</a:t>
            </a:r>
          </a:p>
          <a:p>
            <a:pPr lvl="1"/>
            <a:r>
              <a:rPr lang="en-US" sz="1100" dirty="0"/>
              <a:t>USGS</a:t>
            </a:r>
          </a:p>
          <a:p>
            <a:pPr lvl="1"/>
            <a:r>
              <a:rPr lang="en-US" sz="1100" dirty="0"/>
              <a:t>Schmidt Futures</a:t>
            </a:r>
          </a:p>
          <a:p>
            <a:pPr lvl="1"/>
            <a:r>
              <a:rPr lang="en-US" sz="1100" dirty="0"/>
              <a:t>Texas </a:t>
            </a:r>
            <a:r>
              <a:rPr lang="en-US" sz="1100" dirty="0" err="1"/>
              <a:t>EcoLab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5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70651" y="6430600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37084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7196594" y="6488668"/>
            <a:ext cx="499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Keenan…Smith et al. (2023) </a:t>
            </a:r>
            <a:r>
              <a:rPr lang="en-US" i="1" dirty="0"/>
              <a:t>Nature Climate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7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6820208" y="6492875"/>
            <a:ext cx="537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Kyker</a:t>
            </a:r>
            <a:r>
              <a:rPr lang="en-US" dirty="0"/>
              <a:t>-Snowman,… Smith et al. (2022)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ACB77-DDA9-2144-A455-3F854B47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895350"/>
            <a:ext cx="9144000" cy="50673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09" y="4181211"/>
            <a:ext cx="6807476" cy="230745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8324403" y="6488668"/>
            <a:ext cx="386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Harrison,…Smith et al. (2021)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8838005" y="6488668"/>
            <a:ext cx="335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5016137" y="6211669"/>
            <a:ext cx="7175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r>
              <a:rPr lang="en-US" dirty="0"/>
              <a:t>; 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C30A0-01E8-D748-8131-862699C89325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617A3-8A53-174E-B83A-5E1451774E31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69640-22F8-394C-B06C-45286684AFEB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8829605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ACB29-0DD6-FB4D-955B-3BFF52D74738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D5899-2F1F-FC44-8930-0BCB97D2CCBE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using theory to understand </a:t>
            </a:r>
            <a:r>
              <a:rPr lang="en-US" dirty="0">
                <a:solidFill>
                  <a:srgbClr val="011893"/>
                </a:solidFill>
              </a:rPr>
              <a:t>larger scale </a:t>
            </a:r>
            <a:r>
              <a:rPr lang="en-US" dirty="0"/>
              <a:t>consequences of acclimation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7175134" y="2983522"/>
            <a:ext cx="4542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As predicted from theory, increased leaf N confers greater species population growth in dry sites and this is enhanced by eutrophication.</a:t>
            </a:r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A8D449E1-BB67-3D47-A7CB-876DF1DFAB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55" y="2146389"/>
            <a:ext cx="6577147" cy="4110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9DE537-4CD6-A44D-B6E9-E18BB9B62DDD}"/>
              </a:ext>
            </a:extLst>
          </p:cNvPr>
          <p:cNvSpPr txBox="1"/>
          <p:nvPr/>
        </p:nvSpPr>
        <p:spPr>
          <a:xfrm>
            <a:off x="6435631" y="3631474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Aridity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D8777-D033-334E-8692-57EB42E163A2}"/>
              </a:ext>
            </a:extLst>
          </p:cNvPr>
          <p:cNvSpPr txBox="1"/>
          <p:nvPr/>
        </p:nvSpPr>
        <p:spPr>
          <a:xfrm>
            <a:off x="9285242" y="6488668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,… and Smith (in prep)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173C1-E724-414F-A2C2-4009A73E5234}"/>
              </a:ext>
            </a:extLst>
          </p:cNvPr>
          <p:cNvSpPr/>
          <p:nvPr/>
        </p:nvSpPr>
        <p:spPr>
          <a:xfrm>
            <a:off x="3200400" y="3631474"/>
            <a:ext cx="352697" cy="966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236BDD-5F28-0E41-8166-3664D1A753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409" y="4679374"/>
            <a:ext cx="1535974" cy="153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4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3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r>
              <a:rPr lang="en-US" dirty="0"/>
              <a:t>, </a:t>
            </a:r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 and Smith (in review), </a:t>
            </a:r>
            <a:r>
              <a:rPr lang="en-US" dirty="0" err="1"/>
              <a:t>Cheaib</a:t>
            </a:r>
            <a:r>
              <a:rPr lang="en-US" dirty="0"/>
              <a:t>, et al. (in prep)</a:t>
            </a:r>
          </a:p>
          <a:p>
            <a:r>
              <a:rPr lang="en-US" dirty="0">
                <a:solidFill>
                  <a:srgbClr val="011893"/>
                </a:solidFill>
              </a:rPr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r>
              <a:rPr lang="en-US" dirty="0"/>
              <a:t>, Waring et al.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 et al.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  <a:p>
            <a:r>
              <a:rPr lang="en-US" dirty="0">
                <a:solidFill>
                  <a:srgbClr val="011893"/>
                </a:solidFill>
              </a:rPr>
              <a:t>Field soil manipulation studies</a:t>
            </a:r>
          </a:p>
          <a:p>
            <a:pPr lvl="1"/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 err="1"/>
              <a:t>Ecol</a:t>
            </a:r>
            <a:r>
              <a:rPr lang="en-US" i="1" dirty="0"/>
              <a:t> Letters, </a:t>
            </a:r>
            <a:r>
              <a:rPr lang="en-US" dirty="0" err="1"/>
              <a:t>Perkowski</a:t>
            </a:r>
            <a:r>
              <a:rPr lang="en-US" dirty="0"/>
              <a:t> et al. (in review), Beltran </a:t>
            </a:r>
            <a:r>
              <a:rPr lang="en-US" dirty="0" err="1"/>
              <a:t>Triana</a:t>
            </a:r>
            <a:r>
              <a:rPr lang="en-US" dirty="0"/>
              <a:t>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6C63B-AD93-BE4F-9654-F55B70ED876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896" y="2904824"/>
            <a:ext cx="2220686" cy="2220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AD0EB-33D3-B142-94F7-97CC781A7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5367" y="1306285"/>
            <a:ext cx="1925923" cy="19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C8FFD-18B9-124F-9404-5EC5E86B02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5250" y="704850"/>
            <a:ext cx="9461500" cy="5212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75E5F-E891-8A45-B1F5-F64A576D3F1E}"/>
              </a:ext>
            </a:extLst>
          </p:cNvPr>
          <p:cNvSpPr txBox="1"/>
          <p:nvPr/>
        </p:nvSpPr>
        <p:spPr>
          <a:xfrm>
            <a:off x="8453284" y="6488668"/>
            <a:ext cx="373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Stocker,…Smith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99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7348238" y="6511222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7348238" y="6488668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Waring, and Smith (2021)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6138134" y="6485096"/>
            <a:ext cx="613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 </a:t>
            </a:r>
            <a:r>
              <a:rPr lang="en-US" dirty="0" err="1"/>
              <a:t>Chieppa</a:t>
            </a:r>
            <a:r>
              <a:rPr lang="en-US" dirty="0"/>
              <a:t>, </a:t>
            </a:r>
            <a:r>
              <a:rPr lang="en-US" dirty="0" err="1"/>
              <a:t>Perskowski</a:t>
            </a:r>
            <a:r>
              <a:rPr lang="en-US" dirty="0"/>
              <a:t>, and Smith (2025)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6D5BD-18E4-6D48-91AA-FA42C2323D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9215" y="1693314"/>
            <a:ext cx="3606785" cy="5048847"/>
          </a:xfrm>
          <a:prstGeom prst="rect">
            <a:avLst/>
          </a:prstGeom>
        </p:spPr>
      </p:pic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8FBFADE5-9930-4F4E-9740-BA405B723C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825" y="1470028"/>
            <a:ext cx="5458097" cy="30319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D14EE4-F532-924D-9F81-E833A7D7D0E1}"/>
              </a:ext>
            </a:extLst>
          </p:cNvPr>
          <p:cNvSpPr/>
          <p:nvPr/>
        </p:nvSpPr>
        <p:spPr>
          <a:xfrm>
            <a:off x="6635931" y="3278777"/>
            <a:ext cx="692332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8802739" y="6496259"/>
            <a:ext cx="338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,… and Smith (in review)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7348238" y="6485097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Response to soil N is dependent on N demand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58A72-7BB7-8649-8D7D-4E02FEF863EB}"/>
              </a:ext>
            </a:extLst>
          </p:cNvPr>
          <p:cNvSpPr txBox="1"/>
          <p:nvPr/>
        </p:nvSpPr>
        <p:spPr>
          <a:xfrm>
            <a:off x="8537986" y="6511222"/>
            <a:ext cx="365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,… and Smith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EB2BB-C0C1-C446-B737-E419A03523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964" y="2411101"/>
            <a:ext cx="8198001" cy="37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53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particularly where demand is high. However, more leaf N =/= more photosynthesis.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soil resource acquisition strategies</a:t>
            </a:r>
            <a:r>
              <a:rPr lang="en-US" dirty="0"/>
              <a:t> on leaf economics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6147781" y="6204524"/>
            <a:ext cx="604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-Murphy, Smith et al. (2021) </a:t>
            </a:r>
            <a:r>
              <a:rPr lang="en-US" i="1" dirty="0"/>
              <a:t>Ecology Letters</a:t>
            </a:r>
          </a:p>
          <a:p>
            <a:r>
              <a:rPr lang="en-US" dirty="0" err="1"/>
              <a:t>Cheaib</a:t>
            </a:r>
            <a:r>
              <a:rPr lang="en-US" dirty="0"/>
              <a:t>, </a:t>
            </a:r>
            <a:r>
              <a:rPr lang="en-US" dirty="0" err="1"/>
              <a:t>Chieppa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, and Smith (2025)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4049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52" y="4064034"/>
            <a:ext cx="2918187" cy="2786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5FF5ED-8469-C84C-AC84-14E99F3C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724" y="2735684"/>
            <a:ext cx="6604276" cy="2423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29BC4-4331-1543-82EB-F5DB44441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403" y="803726"/>
            <a:ext cx="1838597" cy="18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59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0CB4B-14AA-2144-9976-6CD64B05E1DB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3816CBF-B17A-0740-99F5-65CD94321196}"/>
              </a:ext>
            </a:extLst>
          </p:cNvPr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136" y="1285255"/>
            <a:ext cx="4976950" cy="43840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B1E95-8470-A841-B9F2-44014CFE66A5}"/>
              </a:ext>
            </a:extLst>
          </p:cNvPr>
          <p:cNvCxnSpPr>
            <a:cxnSpLocks/>
          </p:cNvCxnSpPr>
          <p:nvPr/>
        </p:nvCxnSpPr>
        <p:spPr>
          <a:xfrm>
            <a:off x="4859383" y="2194560"/>
            <a:ext cx="0" cy="746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2FB3-4BA6-434C-9272-CA0A78F500A8}"/>
              </a:ext>
            </a:extLst>
          </p:cNvPr>
          <p:cNvCxnSpPr>
            <a:cxnSpLocks/>
          </p:cNvCxnSpPr>
          <p:nvPr/>
        </p:nvCxnSpPr>
        <p:spPr>
          <a:xfrm>
            <a:off x="2954383" y="2495006"/>
            <a:ext cx="0" cy="5747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A9E4078-55A3-D54E-8C38-06CE3CC7B76E}"/>
              </a:ext>
            </a:extLst>
          </p:cNvPr>
          <p:cNvSpPr txBox="1">
            <a:spLocks/>
          </p:cNvSpPr>
          <p:nvPr/>
        </p:nvSpPr>
        <p:spPr>
          <a:xfrm>
            <a:off x="6066002" y="864197"/>
            <a:ext cx="5154991" cy="314967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further confirmed this universality of this response under 18 nitrogen by inoculation treatments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324C-E3F8-FB4C-82CF-B5312C319ABF}"/>
              </a:ext>
            </a:extLst>
          </p:cNvPr>
          <p:cNvSpPr txBox="1"/>
          <p:nvPr/>
        </p:nvSpPr>
        <p:spPr>
          <a:xfrm>
            <a:off x="6802127" y="6488668"/>
            <a:ext cx="538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Ezekannagha</a:t>
            </a:r>
            <a:r>
              <a:rPr lang="en-US" dirty="0"/>
              <a:t>, and Smith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36F630F-5637-7A42-BE43-91C65F086234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086" y="4271554"/>
            <a:ext cx="3317966" cy="193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AE0E0-3E09-504B-AC8C-EE439BEF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552" y="3670665"/>
            <a:ext cx="1998617" cy="1998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7CE2C-9E54-2847-9701-441BCE293E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063" y="483325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09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57BC4-5F1C-F04A-A12F-6BE7FE73C707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build more leaves and fine roots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BD6D-A738-EA4B-B4A7-E45452B7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97" y="2233749"/>
            <a:ext cx="9742206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6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A4A73-C0C2-474F-82AD-D7C8128EC938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C163-4D35-6E46-90AA-F681D8B6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2491"/>
            <a:ext cx="7587264" cy="36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43F66-C997-9D4B-B293-B47511D9D9E0}"/>
              </a:ext>
            </a:extLst>
          </p:cNvPr>
          <p:cNvSpPr txBox="1"/>
          <p:nvPr/>
        </p:nvSpPr>
        <p:spPr>
          <a:xfrm>
            <a:off x="8635834" y="2717074"/>
            <a:ext cx="3556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50% increase in ecosystem carbon from CO</a:t>
            </a:r>
            <a:r>
              <a:rPr lang="en-US" sz="3200" baseline="-25000" dirty="0">
                <a:solidFill>
                  <a:srgbClr val="011893"/>
                </a:solidFill>
              </a:rPr>
              <a:t>2</a:t>
            </a:r>
            <a:r>
              <a:rPr lang="en-US" sz="3200" dirty="0">
                <a:solidFill>
                  <a:srgbClr val="011893"/>
                </a:solidFill>
              </a:rPr>
              <a:t> acclimation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39" y="2271441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decrease, reducing N limitation and increasing future ecosystem C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08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4ABC2-F4B9-0D44-8404-1A6B77573AFA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B34CD-E08C-7F49-A44F-591A333296E5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CC43E-117D-5D49-89B0-55810829D1B9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062FC-E5D2-6C4A-902D-396AC35C82CD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Similar responses further North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062FC-E5D2-6C4A-902D-396AC35C82CD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4F643-00B0-244D-A625-F508E7BA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2" y="0"/>
            <a:ext cx="376517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F7A23-4E32-1744-8ADE-B258B4ED8C3C}"/>
              </a:ext>
            </a:extLst>
          </p:cNvPr>
          <p:cNvSpPr txBox="1"/>
          <p:nvPr/>
        </p:nvSpPr>
        <p:spPr>
          <a:xfrm rot="16200000">
            <a:off x="6710244" y="3174816"/>
            <a:ext cx="3779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  <a:r>
              <a:rPr lang="en-US" sz="4000" baseline="-25000" dirty="0"/>
              <a:t>4</a:t>
            </a:r>
            <a:r>
              <a:rPr lang="en-US" sz="4000" dirty="0"/>
              <a:t> advantage (%)</a:t>
            </a:r>
          </a:p>
        </p:txBody>
      </p:sp>
    </p:spTree>
    <p:extLst>
      <p:ext uri="{BB962C8B-B14F-4D97-AF65-F5344CB8AC3E}">
        <p14:creationId xmlns:p14="http://schemas.microsoft.com/office/powerpoint/2010/main" val="14670903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scaling of C</a:t>
            </a:r>
            <a:r>
              <a:rPr lang="en-US" baseline="-25000" dirty="0">
                <a:solidFill>
                  <a:srgbClr val="011893"/>
                </a:solidFill>
              </a:rPr>
              <a:t>4</a:t>
            </a:r>
            <a:r>
              <a:rPr lang="en-US" dirty="0">
                <a:solidFill>
                  <a:srgbClr val="011893"/>
                </a:solidFill>
              </a:rPr>
              <a:t> biology from cells to biomes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752" y="5936033"/>
            <a:ext cx="1850248" cy="921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A42F0-CA5C-A34F-9946-66E4ABE22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0661"/>
            <a:ext cx="5033554" cy="2347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C5CEF-687F-BE4B-9F12-137411E060B2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5789" y="1795190"/>
            <a:ext cx="7280421" cy="42962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64181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FEE04B-39A7-3841-A3C5-FAAB7BFF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155700"/>
            <a:ext cx="9105900" cy="454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ADE0DF-64FD-3B4D-A93B-F8363F6A0CEE}"/>
              </a:ext>
            </a:extLst>
          </p:cNvPr>
          <p:cNvSpPr txBox="1"/>
          <p:nvPr/>
        </p:nvSpPr>
        <p:spPr>
          <a:xfrm>
            <a:off x="8351653" y="6488668"/>
            <a:ext cx="38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Monson,…Smith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23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2398</Words>
  <Application>Microsoft Macintosh PowerPoint</Application>
  <PresentationFormat>Widescreen</PresentationFormat>
  <Paragraphs>317</Paragraphs>
  <Slides>108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Calibri Light</vt:lpstr>
      <vt:lpstr>Helvetica</vt:lpstr>
      <vt:lpstr>Mangal</vt:lpstr>
      <vt:lpstr>Times New Roman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using theory to understand larger scale consequences of acclimation</vt:lpstr>
      <vt:lpstr>Question 2: How do plants acclimate to soil nitrogen?</vt:lpstr>
      <vt:lpstr>The lab has examined soil nitrogen impacts in many contexts</vt:lpstr>
      <vt:lpstr>What have we learned?</vt:lpstr>
      <vt:lpstr>PowerPoint Presentation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Response to soil N is dependent on N demand</vt:lpstr>
      <vt:lpstr>Question 2: How do plants acclimate to soil nitrogen?  Reduction in N uptake costs results in bigger plants with more leaf N, particularly where demand is high. However, more leaf N =/= more photosynthesis.</vt:lpstr>
      <vt:lpstr>Looking forward: impact of soil resource acquisition strategies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PowerPoint Presentation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Plants build more leaves and fine roots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decrease, reducing N limitation and increasing future ecosystem C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scaling of C4 biology from cells to biomes</vt:lpstr>
      <vt:lpstr>PowerPoint Presentation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442</cp:revision>
  <cp:lastPrinted>2019-07-23T15:57:34Z</cp:lastPrinted>
  <dcterms:created xsi:type="dcterms:W3CDTF">2019-07-15T15:11:58Z</dcterms:created>
  <dcterms:modified xsi:type="dcterms:W3CDTF">2025-05-08T19:55:13Z</dcterms:modified>
</cp:coreProperties>
</file>